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31"/>
  </p:normalViewPr>
  <p:slideViewPr>
    <p:cSldViewPr snapToGrid="0" snapToObjects="1">
      <p:cViewPr varScale="1">
        <p:scale>
          <a:sx n="90" d="100"/>
          <a:sy n="90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Oil Wealth and </a:t>
            </a:r>
            <a:r>
              <a:rPr lang="en-US" dirty="0" smtClean="0"/>
              <a:t>democratic survival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Supervisor: Dr. Benjamin B. Smith</a:t>
            </a:r>
          </a:p>
          <a:p>
            <a:r>
              <a:rPr lang="en-US" dirty="0"/>
              <a:t>Junior fellow: </a:t>
            </a:r>
            <a:r>
              <a:rPr lang="en-US" dirty="0" smtClean="0"/>
              <a:t>Maki </a:t>
            </a:r>
            <a:r>
              <a:rPr lang="en-US" smtClean="0"/>
              <a:t>shimada</a:t>
            </a:r>
            <a:r>
              <a:rPr lang="en-US" smtClean="0"/>
              <a:t> </a:t>
            </a:r>
            <a:r>
              <a:rPr lang="en-US" dirty="0"/>
              <a:t>(political science senior)</a:t>
            </a:r>
          </a:p>
        </p:txBody>
      </p:sp>
    </p:spTree>
    <p:extLst>
      <p:ext uri="{BB962C8B-B14F-4D97-AF65-F5344CB8AC3E}">
        <p14:creationId xmlns:p14="http://schemas.microsoft.com/office/powerpoint/2010/main" val="800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Whether Oil Induces or Prevents Regime Changes, Especially in Democracies</a:t>
            </a:r>
          </a:p>
          <a:p>
            <a:pPr>
              <a:lnSpc>
                <a:spcPct val="150000"/>
              </a:lnSpc>
            </a:pPr>
            <a:r>
              <a:rPr lang="en-US" dirty="0"/>
              <a:t>Does Oil Really Make States Prone to Autocracies as It Is Widely Believed? </a:t>
            </a:r>
          </a:p>
          <a:p>
            <a:pPr>
              <a:lnSpc>
                <a:spcPct val="150000"/>
              </a:lnSpc>
            </a:pPr>
            <a:r>
              <a:rPr lang="en-US" dirty="0"/>
              <a:t>Is “Resource Curse” True?</a:t>
            </a:r>
          </a:p>
          <a:p>
            <a:pPr>
              <a:lnSpc>
                <a:spcPct val="150000"/>
              </a:lnSpc>
            </a:pPr>
            <a:r>
              <a:rPr lang="en-US" dirty="0"/>
              <a:t>The Type of Parameter Measured: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-    Oil Income per Capita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-    Regime Types</a:t>
            </a:r>
          </a:p>
        </p:txBody>
      </p:sp>
    </p:spTree>
    <p:extLst>
      <p:ext uri="{BB962C8B-B14F-4D97-AF65-F5344CB8AC3E}">
        <p14:creationId xmlns:p14="http://schemas.microsoft.com/office/powerpoint/2010/main" val="9211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/>
              <a:t>Highly Measured and Debated Issue</a:t>
            </a:r>
          </a:p>
          <a:p>
            <a:r>
              <a:rPr lang="en-US" sz="2200" dirty="0"/>
              <a:t>New Perspective in the Study of Oil Wealth and Regime Types</a:t>
            </a:r>
          </a:p>
          <a:p>
            <a:r>
              <a:rPr lang="en-US" sz="2200" dirty="0"/>
              <a:t>Body of Literature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900" dirty="0"/>
              <a:t>R</a:t>
            </a:r>
            <a:r>
              <a:rPr lang="en-US" sz="1700" dirty="0"/>
              <a:t>esource Wealth as Rent Leverage: Rethinking the Oil-Stability Nexus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700" dirty="0"/>
              <a:t>Resource Wealth and Political Regimes: How Solid a Link After 40 Years of Research?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700" dirty="0"/>
              <a:t>Oil Wealth and Regime Survival in the Developing World, 1960-1999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700" dirty="0"/>
              <a:t>Blessing the Curse? Oil Wealth and Democratic Stability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700" dirty="0"/>
              <a:t>Does Oil Hinder Democracy? </a:t>
            </a:r>
          </a:p>
          <a:p>
            <a:pPr>
              <a:lnSpc>
                <a:spcPct val="100000"/>
              </a:lnSpc>
              <a:buFont typeface="Courier New" charset="0"/>
              <a:buChar char="o"/>
            </a:pPr>
            <a:r>
              <a:rPr lang="en-US" sz="1700" dirty="0"/>
              <a:t>Oil and Autocratic Survival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33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585" y="933117"/>
            <a:ext cx="3273099" cy="5472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Graphs/charts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8025" y="1480344"/>
            <a:ext cx="4524375" cy="329565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444671" y="3200399"/>
            <a:ext cx="3275013" cy="2253273"/>
          </a:xfrm>
        </p:spPr>
        <p:txBody>
          <a:bodyPr>
            <a:normAutofit/>
          </a:bodyPr>
          <a:lstStyle/>
          <a:p>
            <a:r>
              <a:rPr lang="en-US" sz="1800" dirty="0"/>
              <a:t>This is the global relationship between oil wealth and the likelihood of democratic breakdown. An increase of 9% or so lowers the risk by 3-4%</a:t>
            </a:r>
          </a:p>
        </p:txBody>
      </p:sp>
    </p:spTree>
    <p:extLst>
      <p:ext uri="{BB962C8B-B14F-4D97-AF65-F5344CB8AC3E}">
        <p14:creationId xmlns:p14="http://schemas.microsoft.com/office/powerpoint/2010/main" val="869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Oil income and democratization in Indonesia and Mexico, 1985-2014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54896" y="2824163"/>
            <a:ext cx="3630832" cy="2644775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1447191" y="2023003"/>
            <a:ext cx="9610323" cy="802237"/>
          </a:xfrm>
        </p:spPr>
        <p:txBody>
          <a:bodyPr/>
          <a:lstStyle/>
          <a:p>
            <a:r>
              <a:rPr lang="en-US" dirty="0"/>
              <a:t>In both cases oil income has grown along with democratic consolidation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23368" y="2820988"/>
            <a:ext cx="3622115" cy="2638425"/>
          </a:xfrm>
        </p:spPr>
      </p:pic>
    </p:spTree>
    <p:extLst>
      <p:ext uri="{BB962C8B-B14F-4D97-AF65-F5344CB8AC3E}">
        <p14:creationId xmlns:p14="http://schemas.microsoft.com/office/powerpoint/2010/main" val="21689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&amp;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Oil Wealth Significantly Reduces the Chances of Democratic Breakdown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Higher </a:t>
            </a:r>
            <a:r>
              <a:rPr lang="en-US" dirty="0"/>
              <a:t>Spending on Social Policies, Less Use of Coercive </a:t>
            </a:r>
            <a:r>
              <a:rPr lang="en-US" dirty="0" smtClean="0"/>
              <a:t>Force</a:t>
            </a:r>
          </a:p>
          <a:p>
            <a:pPr>
              <a:lnSpc>
                <a:spcPct val="150000"/>
              </a:lnSpc>
            </a:pPr>
            <a:r>
              <a:rPr lang="en-US" dirty="0"/>
              <a:t>Higher Political Stability,  Less Likelihood of </a:t>
            </a:r>
            <a:r>
              <a:rPr lang="en-US" dirty="0" smtClean="0"/>
              <a:t>Collapse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Indicators for Peace and Socio-Economic Development</a:t>
            </a:r>
          </a:p>
          <a:p>
            <a:pPr>
              <a:lnSpc>
                <a:spcPct val="150000"/>
              </a:lnSpc>
            </a:pPr>
            <a:r>
              <a:rPr lang="en-US" dirty="0"/>
              <a:t>Further Research in Depth</a:t>
            </a:r>
          </a:p>
          <a:p>
            <a:pPr>
              <a:lnSpc>
                <a:spcPct val="150000"/>
              </a:lnSpc>
            </a:pPr>
            <a:r>
              <a:rPr lang="en-US" dirty="0"/>
              <a:t>New International Relations, Policy Implications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Task:  Data Collection</a:t>
            </a:r>
          </a:p>
          <a:p>
            <a:r>
              <a:rPr lang="en-US" dirty="0" smtClean="0"/>
              <a:t>Methodologies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      -	Extraction of polity scores and oil income per capita (from Ross + </a:t>
            </a:r>
            <a:r>
              <a:rPr lang="en-US" dirty="0" err="1"/>
              <a:t>Mahdavi</a:t>
            </a:r>
            <a:r>
              <a:rPr lang="en-US" dirty="0"/>
              <a:t>) for 	Indonesia and Mexico during the period of 1985-2014</a:t>
            </a:r>
          </a:p>
          <a:p>
            <a:pPr marL="0" indent="0">
              <a:buNone/>
            </a:pPr>
            <a:r>
              <a:rPr lang="en-US" dirty="0"/>
              <a:t>         -	Finding out which states have moved to 6 or higher on Polity score since 1970</a:t>
            </a:r>
          </a:p>
          <a:p>
            <a:r>
              <a:rPr lang="en-US" dirty="0"/>
              <a:t>T</a:t>
            </a:r>
            <a:r>
              <a:rPr lang="en-US" dirty="0" smtClean="0"/>
              <a:t>akeaway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/>
              <a:t>Counterfactual evidence of resource curse,  Exposure to experts’ research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14656</TotalTime>
  <Words>255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Courier New</vt:lpstr>
      <vt:lpstr>Gill Sans MT</vt:lpstr>
      <vt:lpstr>Arial</vt:lpstr>
      <vt:lpstr>Gallery</vt:lpstr>
      <vt:lpstr>Oil Wealth and democratic survival</vt:lpstr>
      <vt:lpstr>Research question</vt:lpstr>
      <vt:lpstr>Significance</vt:lpstr>
      <vt:lpstr>Graphs/charts</vt:lpstr>
      <vt:lpstr>Oil income and democratization in Indonesia and Mexico, 1985-2014</vt:lpstr>
      <vt:lpstr>Findings &amp; implications</vt:lpstr>
      <vt:lpstr>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and regime transition</dc:title>
  <dc:creator>Lee,Juna</dc:creator>
  <cp:lastModifiedBy>Lee,Juna</cp:lastModifiedBy>
  <cp:revision>34</cp:revision>
  <dcterms:created xsi:type="dcterms:W3CDTF">2017-04-05T16:54:30Z</dcterms:created>
  <dcterms:modified xsi:type="dcterms:W3CDTF">2018-03-15T12:15:48Z</dcterms:modified>
</cp:coreProperties>
</file>